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4" r:id="rId6"/>
    <p:sldId id="260" r:id="rId7"/>
    <p:sldId id="265" r:id="rId8"/>
    <p:sldId id="262" r:id="rId9"/>
    <p:sldId id="268" r:id="rId10"/>
    <p:sldId id="263" r:id="rId11"/>
    <p:sldId id="267" r:id="rId12"/>
    <p:sldId id="266" r:id="rId13"/>
    <p:sldId id="270" r:id="rId14"/>
    <p:sldId id="261" r:id="rId15"/>
  </p:sldIdLst>
  <p:sldSz cx="18288000" cy="10287000"/>
  <p:notesSz cx="6858000" cy="9144000"/>
  <p:embeddedFontLst>
    <p:embeddedFont>
      <p:font typeface="Bahnschrift Condensed" panose="020B0502040204020203" pitchFamily="34" charset="0"/>
      <p:regular r:id="rId17"/>
      <p:bold r:id="rId18"/>
    </p:embeddedFont>
    <p:embeddedFont>
      <p:font typeface="Bahnschrift SemiBold Condensed" panose="020B0502040204020203" pitchFamily="34" charset="0"/>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6144" autoAdjust="0"/>
  </p:normalViewPr>
  <p:slideViewPr>
    <p:cSldViewPr>
      <p:cViewPr varScale="1">
        <p:scale>
          <a:sx n="68" d="100"/>
          <a:sy n="68" d="100"/>
        </p:scale>
        <p:origin x="1908" y="12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06CF3-27F1-4E43-AE20-0A38A9A2951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AC04B-8A9B-411A-9A5E-EB04341360F2}" type="slidenum">
              <a:rPr lang="en-US" smtClean="0"/>
              <a:t>‹#›</a:t>
            </a:fld>
            <a:endParaRPr lang="en-US"/>
          </a:p>
        </p:txBody>
      </p:sp>
    </p:spTree>
    <p:extLst>
      <p:ext uri="{BB962C8B-B14F-4D97-AF65-F5344CB8AC3E}">
        <p14:creationId xmlns:p14="http://schemas.microsoft.com/office/powerpoint/2010/main" val="28857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05EAC04B-8A9B-411A-9A5E-EB04341360F2}" type="slidenum">
              <a:rPr lang="en-US" smtClean="0"/>
              <a:t>5</a:t>
            </a:fld>
            <a:endParaRPr lang="en-US"/>
          </a:p>
        </p:txBody>
      </p:sp>
    </p:spTree>
    <p:extLst>
      <p:ext uri="{BB962C8B-B14F-4D97-AF65-F5344CB8AC3E}">
        <p14:creationId xmlns:p14="http://schemas.microsoft.com/office/powerpoint/2010/main" val="99115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6</a:t>
            </a:fld>
            <a:endParaRPr lang="en-US"/>
          </a:p>
        </p:txBody>
      </p:sp>
    </p:spTree>
    <p:extLst>
      <p:ext uri="{BB962C8B-B14F-4D97-AF65-F5344CB8AC3E}">
        <p14:creationId xmlns:p14="http://schemas.microsoft.com/office/powerpoint/2010/main" val="308487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7</a:t>
            </a:fld>
            <a:endParaRPr lang="en-US"/>
          </a:p>
        </p:txBody>
      </p:sp>
    </p:spTree>
    <p:extLst>
      <p:ext uri="{BB962C8B-B14F-4D97-AF65-F5344CB8AC3E}">
        <p14:creationId xmlns:p14="http://schemas.microsoft.com/office/powerpoint/2010/main" val="98363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12</a:t>
            </a:fld>
            <a:endParaRPr lang="en-US"/>
          </a:p>
        </p:txBody>
      </p:sp>
    </p:spTree>
    <p:extLst>
      <p:ext uri="{BB962C8B-B14F-4D97-AF65-F5344CB8AC3E}">
        <p14:creationId xmlns:p14="http://schemas.microsoft.com/office/powerpoint/2010/main" val="191716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13</a:t>
            </a:fld>
            <a:endParaRPr lang="en-US"/>
          </a:p>
        </p:txBody>
      </p:sp>
    </p:spTree>
    <p:extLst>
      <p:ext uri="{BB962C8B-B14F-4D97-AF65-F5344CB8AC3E}">
        <p14:creationId xmlns:p14="http://schemas.microsoft.com/office/powerpoint/2010/main" val="188894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14</a:t>
            </a:fld>
            <a:endParaRPr lang="en-US"/>
          </a:p>
        </p:txBody>
      </p:sp>
    </p:spTree>
    <p:extLst>
      <p:ext uri="{BB962C8B-B14F-4D97-AF65-F5344CB8AC3E}">
        <p14:creationId xmlns:p14="http://schemas.microsoft.com/office/powerpoint/2010/main" val="360790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hyperlink" Target="https://api.mapbox.com/styles/v1/merceron/clpohenv4011r01po369h0h9a.html?title=copy&amp;access_token=pk.eyJ1IjoibWVyY2Vyb24iLCJhIjoiY2xwbXYza2d2MGNucDJsbXNhbm05ZnBsZSJ9.dM0R74w632OodnBUSEOzTg&amp;zoomwheel=true&amp;fresh=true#2.15/22.06/43.35" TargetMode="Externa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0.sv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latin typeface="Bahnschrift SemiBold Condensed" panose="020B0502040204020203" pitchFamily="34" charset="0"/>
            </a:endParaRPr>
          </a:p>
        </p:txBody>
      </p:sp>
      <p:sp>
        <p:nvSpPr>
          <p:cNvPr id="3" name="Freeform 3"/>
          <p:cNvSpPr/>
          <p:nvPr/>
        </p:nvSpPr>
        <p:spPr>
          <a:xfrm rot="7659121">
            <a:off x="12175425" y="4974890"/>
            <a:ext cx="10780423" cy="9876403"/>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3429000" y="-253709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latin typeface="Bahnschrift SemiBold Condensed" panose="020B0502040204020203" pitchFamily="34" charset="0"/>
              </a:endParaRPr>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latin typeface="Bahnschrift SemiBold Condensed" panose="020B0502040204020203" pitchFamily="34" charset="0"/>
              </a:endParaRPr>
            </a:p>
          </p:txBody>
        </p:sp>
      </p:grpSp>
      <p:sp>
        <p:nvSpPr>
          <p:cNvPr id="8" name="TextBox 8"/>
          <p:cNvSpPr txBox="1"/>
          <p:nvPr/>
        </p:nvSpPr>
        <p:spPr>
          <a:xfrm>
            <a:off x="4236347" y="4405936"/>
            <a:ext cx="9815307" cy="2075696"/>
          </a:xfrm>
          <a:prstGeom prst="rect">
            <a:avLst/>
          </a:prstGeom>
        </p:spPr>
        <p:txBody>
          <a:bodyPr lIns="0" tIns="0" rIns="0" bIns="0" rtlCol="0" anchor="t">
            <a:spAutoFit/>
          </a:bodyPr>
          <a:lstStyle/>
          <a:p>
            <a:pPr algn="ctr">
              <a:lnSpc>
                <a:spcPts val="17993"/>
              </a:lnSpc>
            </a:pPr>
            <a:r>
              <a:rPr lang="en-US" sz="13038" spc="1277" dirty="0">
                <a:solidFill>
                  <a:srgbClr val="231F20"/>
                </a:solidFill>
                <a:latin typeface="Bahnschrift SemiBold Condensed" panose="020B0502040204020203" pitchFamily="34" charset="0"/>
              </a:rPr>
              <a:t>PROJECT 2</a:t>
            </a:r>
          </a:p>
        </p:txBody>
      </p:sp>
      <p:sp>
        <p:nvSpPr>
          <p:cNvPr id="9" name="TextBox 9"/>
          <p:cNvSpPr txBox="1"/>
          <p:nvPr/>
        </p:nvSpPr>
        <p:spPr>
          <a:xfrm>
            <a:off x="4236347" y="3438109"/>
            <a:ext cx="9815307" cy="1119537"/>
          </a:xfrm>
          <a:prstGeom prst="rect">
            <a:avLst/>
          </a:prstGeom>
        </p:spPr>
        <p:txBody>
          <a:bodyPr lIns="0" tIns="0" rIns="0" bIns="0" rtlCol="0" anchor="t">
            <a:spAutoFit/>
          </a:bodyPr>
          <a:lstStyle/>
          <a:p>
            <a:pPr algn="ctr">
              <a:lnSpc>
                <a:spcPts val="9748"/>
              </a:lnSpc>
            </a:pPr>
            <a:r>
              <a:rPr lang="en-US" sz="7063" spc="692">
                <a:solidFill>
                  <a:srgbClr val="231F20"/>
                </a:solidFill>
                <a:latin typeface="Bahnschrift SemiBold Condensed" panose="020B0502040204020203" pitchFamily="34" charset="0"/>
              </a:rPr>
              <a:t>DATA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2049599" y="1813050"/>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9821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5" name="Freeform 5"/>
          <p:cNvSpPr/>
          <p:nvPr/>
        </p:nvSpPr>
        <p:spPr>
          <a:xfrm>
            <a:off x="124630" y="2493234"/>
            <a:ext cx="8573943" cy="5950905"/>
          </a:xfrm>
          <a:custGeom>
            <a:avLst/>
            <a:gdLst/>
            <a:ahLst/>
            <a:cxnLst/>
            <a:rect l="l" t="t" r="r" b="b"/>
            <a:pathLst>
              <a:path w="8573943" h="5950905">
                <a:moveTo>
                  <a:pt x="0" y="0"/>
                </a:moveTo>
                <a:lnTo>
                  <a:pt x="8573943" y="0"/>
                </a:lnTo>
                <a:lnTo>
                  <a:pt x="8573943" y="5950905"/>
                </a:lnTo>
                <a:lnTo>
                  <a:pt x="0" y="5950905"/>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a:extLst>
              <a:ext uri="{FF2B5EF4-FFF2-40B4-BE49-F238E27FC236}">
                <a16:creationId xmlns:a16="http://schemas.microsoft.com/office/drawing/2014/main" id="{B5967B39-DF0D-2990-C42F-E180F2BF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8881" y="2493234"/>
            <a:ext cx="9044489" cy="5964387"/>
          </a:xfrm>
          <a:prstGeom prst="rect">
            <a:avLst/>
          </a:prstGeom>
        </p:spPr>
      </p:pic>
      <p:sp>
        <p:nvSpPr>
          <p:cNvPr id="11" name="TextBox 6">
            <a:extLst>
              <a:ext uri="{FF2B5EF4-FFF2-40B4-BE49-F238E27FC236}">
                <a16:creationId xmlns:a16="http://schemas.microsoft.com/office/drawing/2014/main" id="{33E0A63A-45D0-222C-6BEF-B7FD58117E62}"/>
              </a:ext>
            </a:extLst>
          </p:cNvPr>
          <p:cNvSpPr txBox="1"/>
          <p:nvPr/>
        </p:nvSpPr>
        <p:spPr>
          <a:xfrm>
            <a:off x="5617430" y="131182"/>
            <a:ext cx="6851887" cy="767839"/>
          </a:xfrm>
          <a:prstGeom prst="rect">
            <a:avLst/>
          </a:prstGeom>
        </p:spPr>
        <p:txBody>
          <a:bodyPr wrap="square"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DISTRIBUTION COMPARISON</a:t>
            </a:r>
            <a:endParaRPr lang="en-US" sz="2800" dirty="0">
              <a:solidFill>
                <a:srgbClr val="FFFBFB"/>
              </a:solidFill>
              <a:latin typeface="Bahnschrift SemiBold Condensed" panose="020B0502040204020203" pitchFamily="34" charset="0"/>
            </a:endParaRPr>
          </a:p>
        </p:txBody>
      </p:sp>
      <p:sp>
        <p:nvSpPr>
          <p:cNvPr id="12" name="TextBox 6">
            <a:extLst>
              <a:ext uri="{FF2B5EF4-FFF2-40B4-BE49-F238E27FC236}">
                <a16:creationId xmlns:a16="http://schemas.microsoft.com/office/drawing/2014/main" id="{069940E9-1BA1-DE85-C474-4FA18EE9B128}"/>
              </a:ext>
            </a:extLst>
          </p:cNvPr>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3" name="TextBox 7">
            <a:extLst>
              <a:ext uri="{FF2B5EF4-FFF2-40B4-BE49-F238E27FC236}">
                <a16:creationId xmlns:a16="http://schemas.microsoft.com/office/drawing/2014/main" id="{6E42C932-AFE4-40B7-E157-3100145E7CA0}"/>
              </a:ext>
            </a:extLst>
          </p:cNvPr>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3800" y="3619500"/>
            <a:ext cx="7113826" cy="7850399"/>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5207269" y="21717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descr="A screenshot of a computer&#10;&#10;Description automatically generated">
            <a:extLst>
              <a:ext uri="{FF2B5EF4-FFF2-40B4-BE49-F238E27FC236}">
                <a16:creationId xmlns:a16="http://schemas.microsoft.com/office/drawing/2014/main" id="{0A54DC7B-24BC-66F5-D73B-57682A091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99" y="3171948"/>
            <a:ext cx="6144589" cy="5461857"/>
          </a:xfrm>
          <a:prstGeom prst="rect">
            <a:avLst/>
          </a:prstGeom>
        </p:spPr>
      </p:pic>
      <p:pic>
        <p:nvPicPr>
          <p:cNvPr id="14" name="Picture 13">
            <a:extLst>
              <a:ext uri="{FF2B5EF4-FFF2-40B4-BE49-F238E27FC236}">
                <a16:creationId xmlns:a16="http://schemas.microsoft.com/office/drawing/2014/main" id="{89325BF1-C808-F991-A5FD-B00AB28D7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557" y="3171948"/>
            <a:ext cx="6840357" cy="5461857"/>
          </a:xfrm>
          <a:prstGeom prst="rect">
            <a:avLst/>
          </a:prstGeom>
        </p:spPr>
      </p:pic>
      <p:sp>
        <p:nvSpPr>
          <p:cNvPr id="15" name="TextBox 6">
            <a:extLst>
              <a:ext uri="{FF2B5EF4-FFF2-40B4-BE49-F238E27FC236}">
                <a16:creationId xmlns:a16="http://schemas.microsoft.com/office/drawing/2014/main" id="{F1510D76-1E74-3B29-0B09-E23D7E0D1703}"/>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
        <p:nvSpPr>
          <p:cNvPr id="16" name="TextBox 6">
            <a:extLst>
              <a:ext uri="{FF2B5EF4-FFF2-40B4-BE49-F238E27FC236}">
                <a16:creationId xmlns:a16="http://schemas.microsoft.com/office/drawing/2014/main" id="{9764FF18-5B1A-DB92-E936-019F949A8552}"/>
              </a:ext>
            </a:extLst>
          </p:cNvPr>
          <p:cNvSpPr txBox="1"/>
          <p:nvPr/>
        </p:nvSpPr>
        <p:spPr>
          <a:xfrm>
            <a:off x="1227861" y="1969055"/>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7" name="TextBox 7">
            <a:extLst>
              <a:ext uri="{FF2B5EF4-FFF2-40B4-BE49-F238E27FC236}">
                <a16:creationId xmlns:a16="http://schemas.microsoft.com/office/drawing/2014/main" id="{508DBCC4-6BBB-66BB-8F81-5EAE2FC919CA}"/>
              </a:ext>
            </a:extLst>
          </p:cNvPr>
          <p:cNvSpPr txBox="1"/>
          <p:nvPr/>
        </p:nvSpPr>
        <p:spPr>
          <a:xfrm>
            <a:off x="9448386" y="1969055"/>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extLst>
      <p:ext uri="{BB962C8B-B14F-4D97-AF65-F5344CB8AC3E}">
        <p14:creationId xmlns:p14="http://schemas.microsoft.com/office/powerpoint/2010/main" val="16913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123778"/>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FINDINGS</a:t>
            </a:r>
          </a:p>
        </p:txBody>
      </p:sp>
      <p:sp>
        <p:nvSpPr>
          <p:cNvPr id="14" name="TextBox 14"/>
          <p:cNvSpPr txBox="1"/>
          <p:nvPr/>
        </p:nvSpPr>
        <p:spPr>
          <a:xfrm>
            <a:off x="2745740" y="2594539"/>
            <a:ext cx="10210799"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EXCLUDING OMAN, WE CAN SEE THERE IS A POSITIVE CORRELATION BETWEEN THE NUMBER OF METEORITE OBSERVATIONS, GDP PER CAPITA, &amp; POPULATION DENSITY.</a:t>
            </a:r>
            <a:endParaRPr lang="en-US" sz="2400" spc="224" dirty="0">
              <a:solidFill>
                <a:srgbClr val="231F20"/>
              </a:solidFill>
              <a:latin typeface="Bahnschrift Condensed" panose="020B0502040204020203" pitchFamily="34" charset="0"/>
            </a:endParaRPr>
          </a:p>
        </p:txBody>
      </p:sp>
      <p:sp>
        <p:nvSpPr>
          <p:cNvPr id="15" name="TextBox 15"/>
          <p:cNvSpPr txBox="1"/>
          <p:nvPr/>
        </p:nvSpPr>
        <p:spPr>
          <a:xfrm>
            <a:off x="2745740" y="4727608"/>
            <a:ext cx="10593387" cy="287258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THE METEORITE OBSERVATIONS ALSO TEND TO BE LINKED TO THE TOPOGRAPHY OF THE PLACE, FOR E.G HARSHER AREAS LIKE THE AMAZON FOREST REGION, OR SUB-ARCTIC REGIONS LIKE NORTHERN RUSSIA OR GREENLAND, OR MOUNTAINEOUS REGIONS LIKE THE HIMALAYAN RANGE HAVE LITTLE OR NO OBSERVATIONS AT ALL, SUGGESTING THAT IT IS HARDER FOR PEOPLE TO INVESTIGATE CLAIMS OF METEORITE LANDINGS.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144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2552700"/>
            <a:ext cx="7241638" cy="3808735"/>
          </a:xfrm>
          <a:prstGeom prst="rect">
            <a:avLst/>
          </a:prstGeom>
        </p:spPr>
        <p:txBody>
          <a:bodyPr lIns="0" tIns="0" rIns="0" bIns="0" rtlCol="0" anchor="t">
            <a:spAutoFit/>
          </a:bodyPr>
          <a:lstStyle/>
          <a:p>
            <a:pPr marL="0" lvl="0" indent="0" algn="ctr">
              <a:lnSpc>
                <a:spcPts val="9903"/>
              </a:lnSpc>
            </a:pPr>
            <a:r>
              <a:rPr lang="hu-HU" sz="9431" spc="924" dirty="0" err="1">
                <a:solidFill>
                  <a:srgbClr val="231F20"/>
                </a:solidFill>
                <a:latin typeface="Bahnschrift SemiBold Condensed" panose="020B0502040204020203" pitchFamily="34" charset="0"/>
              </a:rPr>
              <a:t>Thank</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you</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for</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your</a:t>
            </a:r>
            <a:r>
              <a:rPr lang="hu-HU" sz="9431" spc="924" dirty="0">
                <a:solidFill>
                  <a:srgbClr val="231F20"/>
                </a:solidFill>
                <a:latin typeface="Bahnschrift SemiBold Condensed" panose="020B0502040204020203" pitchFamily="34" charset="0"/>
              </a:rPr>
              <a:t> </a:t>
            </a:r>
            <a:r>
              <a:rPr lang="hu-HU" sz="9431" spc="924" dirty="0" err="1">
                <a:solidFill>
                  <a:srgbClr val="231F20"/>
                </a:solidFill>
                <a:latin typeface="Bahnschrift SemiBold Condensed" panose="020B0502040204020203" pitchFamily="34" charset="0"/>
              </a:rPr>
              <a:t>attention</a:t>
            </a:r>
            <a:r>
              <a:rPr lang="hu-HU" sz="9431" spc="924" dirty="0">
                <a:solidFill>
                  <a:srgbClr val="231F20"/>
                </a:solidFill>
                <a:latin typeface="Bahnschrift SemiBold Condensed" panose="020B0502040204020203" pitchFamily="34" charset="0"/>
              </a:rPr>
              <a:t>!</a:t>
            </a:r>
            <a:endParaRPr lang="en-US" sz="9431" spc="924" dirty="0">
              <a:solidFill>
                <a:srgbClr val="231F20"/>
              </a:solidFill>
              <a:latin typeface="Bahnschrift SemiBold Condensed" panose="020B0502040204020203" pitchFamily="34" charset="0"/>
            </a:endParaRP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4249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13447294" y="-4457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4840707" y="208237"/>
            <a:ext cx="8789813" cy="1078437"/>
          </a:xfrm>
          <a:prstGeom prst="rect">
            <a:avLst/>
          </a:prstGeom>
        </p:spPr>
        <p:txBody>
          <a:bodyPr wrap="square" lIns="0" tIns="0" rIns="0" bIns="0" rtlCol="0" anchor="t">
            <a:spAutoFit/>
          </a:bodyPr>
          <a:lstStyle/>
          <a:p>
            <a:pPr algn="ctr">
              <a:lnSpc>
                <a:spcPts val="9371"/>
              </a:lnSpc>
              <a:spcBef>
                <a:spcPct val="0"/>
              </a:spcBef>
            </a:pPr>
            <a:r>
              <a:rPr lang="en-US" sz="6000" dirty="0">
                <a:solidFill>
                  <a:srgbClr val="FFFBFB"/>
                </a:solidFill>
                <a:latin typeface="Bahnschrift SemiBold Condensed" panose="020B0502040204020203" pitchFamily="34" charset="0"/>
              </a:rPr>
              <a:t>APPENDIX 1: KNIME WORKFLOW</a:t>
            </a:r>
          </a:p>
        </p:txBody>
      </p:sp>
      <p:pic>
        <p:nvPicPr>
          <p:cNvPr id="7" name="Picture 6" descr="A screenshot of a computer&#10;&#10;Description automatically generated">
            <a:extLst>
              <a:ext uri="{FF2B5EF4-FFF2-40B4-BE49-F238E27FC236}">
                <a16:creationId xmlns:a16="http://schemas.microsoft.com/office/drawing/2014/main" id="{6D2A2297-A537-13DD-42A9-D5A7ADBB1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601" y="1714500"/>
            <a:ext cx="16652024" cy="81545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grpSp>
        <p:nvGrpSpPr>
          <p:cNvPr id="3" name="Group 3"/>
          <p:cNvGrpSpPr/>
          <p:nvPr/>
        </p:nvGrpSpPr>
        <p:grpSpPr>
          <a:xfrm>
            <a:off x="5176832" y="3049117"/>
            <a:ext cx="1213502" cy="4101064"/>
            <a:chOff x="0" y="-19050"/>
            <a:chExt cx="289788" cy="1050286"/>
          </a:xfrm>
        </p:grpSpPr>
        <p:sp>
          <p:nvSpPr>
            <p:cNvPr id="4" name="Freeform 4"/>
            <p:cNvSpPr/>
            <p:nvPr/>
          </p:nvSpPr>
          <p:spPr>
            <a:xfrm>
              <a:off x="19458" y="0"/>
              <a:ext cx="217373" cy="1031236"/>
            </a:xfrm>
            <a:prstGeom prst="roundRect">
              <a:avLst>
                <a:gd name="adj" fmla="val 50000"/>
              </a:avLst>
            </a:prstGeom>
            <a:solidFill>
              <a:srgbClr val="CCCCCC"/>
            </a:solidFill>
          </p:spPr>
          <p:txBody>
            <a:bodyPr/>
            <a:lstStyle/>
            <a:p>
              <a:endParaRPr lang="en-US" sz="2400">
                <a:latin typeface="Bahnschrift SemiBold Condensed" panose="020B0502040204020203" pitchFamily="34" charset="0"/>
              </a:endParaRPr>
            </a:p>
          </p:txBody>
        </p:sp>
        <p:sp>
          <p:nvSpPr>
            <p:cNvPr id="5" name="TextBox 5"/>
            <p:cNvSpPr txBox="1"/>
            <p:nvPr/>
          </p:nvSpPr>
          <p:spPr>
            <a:xfrm>
              <a:off x="0" y="-19050"/>
              <a:ext cx="289788" cy="1050286"/>
            </a:xfrm>
            <a:prstGeom prst="roundRect">
              <a:avLst/>
            </a:prstGeom>
          </p:spPr>
          <p:txBody>
            <a:bodyPr lIns="50800" tIns="50800" rIns="50800" bIns="50800" rtlCol="0" anchor="ctr"/>
            <a:lstStyle/>
            <a:p>
              <a:pPr algn="ctr">
                <a:lnSpc>
                  <a:spcPts val="2859"/>
                </a:lnSpc>
              </a:pPr>
              <a:endParaRPr sz="2400">
                <a:latin typeface="Bahnschrift SemiBold Condensed" panose="020B0502040204020203" pitchFamily="34" charset="0"/>
              </a:endParaRPr>
            </a:p>
          </p:txBody>
        </p:sp>
      </p:grpSp>
      <p:sp>
        <p:nvSpPr>
          <p:cNvPr id="6" name="TextBox 6"/>
          <p:cNvSpPr txBox="1"/>
          <p:nvPr/>
        </p:nvSpPr>
        <p:spPr>
          <a:xfrm>
            <a:off x="4980992" y="1036994"/>
            <a:ext cx="7416941" cy="1590948"/>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Bahnschrift SemiBold Condensed" panose="020B0502040204020203" pitchFamily="34" charset="0"/>
              </a:rPr>
              <a:t>CONTENT</a:t>
            </a:r>
          </a:p>
        </p:txBody>
      </p:sp>
      <p:sp>
        <p:nvSpPr>
          <p:cNvPr id="7" name="Freeform 7"/>
          <p:cNvSpPr/>
          <p:nvPr/>
        </p:nvSpPr>
        <p:spPr>
          <a:xfrm rot="4654930">
            <a:off x="11547383" y="1837370"/>
            <a:ext cx="10298260" cy="5928819"/>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5231353" y="3123503"/>
            <a:ext cx="937219" cy="657225"/>
          </a:xfrm>
          <a:prstGeom prst="rect">
            <a:avLst/>
          </a:prstGeom>
        </p:spPr>
        <p:txBody>
          <a:bodyPr lIns="0" tIns="0" rIns="0" bIns="0" rtlCol="0" anchor="t">
            <a:spAutoFit/>
          </a:bodyPr>
          <a:lstStyle/>
          <a:p>
            <a:pPr algn="ctr">
              <a:lnSpc>
                <a:spcPts val="5126"/>
              </a:lnSpc>
            </a:pPr>
            <a:r>
              <a:rPr lang="en-US" sz="4800" dirty="0">
                <a:solidFill>
                  <a:srgbClr val="363636"/>
                </a:solidFill>
                <a:latin typeface="Bahnschrift SemiBold Condensed" panose="020B0502040204020203" pitchFamily="34" charset="0"/>
              </a:rPr>
              <a:t>01</a:t>
            </a:r>
          </a:p>
        </p:txBody>
      </p:sp>
      <p:sp>
        <p:nvSpPr>
          <p:cNvPr id="9" name="TextBox 9"/>
          <p:cNvSpPr txBox="1"/>
          <p:nvPr/>
        </p:nvSpPr>
        <p:spPr>
          <a:xfrm>
            <a:off x="5231353" y="3920622"/>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02</a:t>
            </a:r>
          </a:p>
        </p:txBody>
      </p:sp>
      <p:sp>
        <p:nvSpPr>
          <p:cNvPr id="10" name="TextBox 10"/>
          <p:cNvSpPr txBox="1"/>
          <p:nvPr/>
        </p:nvSpPr>
        <p:spPr>
          <a:xfrm>
            <a:off x="5231353" y="4801779"/>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03</a:t>
            </a:r>
          </a:p>
        </p:txBody>
      </p:sp>
      <p:sp>
        <p:nvSpPr>
          <p:cNvPr id="11" name="TextBox 11"/>
          <p:cNvSpPr txBox="1"/>
          <p:nvPr/>
        </p:nvSpPr>
        <p:spPr>
          <a:xfrm>
            <a:off x="5231353" y="5598898"/>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04</a:t>
            </a:r>
          </a:p>
        </p:txBody>
      </p:sp>
      <p:sp>
        <p:nvSpPr>
          <p:cNvPr id="12" name="TextBox 12"/>
          <p:cNvSpPr txBox="1"/>
          <p:nvPr/>
        </p:nvSpPr>
        <p:spPr>
          <a:xfrm>
            <a:off x="5250954" y="6391275"/>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05</a:t>
            </a:r>
          </a:p>
        </p:txBody>
      </p:sp>
      <p:sp>
        <p:nvSpPr>
          <p:cNvPr id="13" name="TextBox 13"/>
          <p:cNvSpPr txBox="1"/>
          <p:nvPr/>
        </p:nvSpPr>
        <p:spPr>
          <a:xfrm>
            <a:off x="6498882" y="3333137"/>
            <a:ext cx="5790503"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GROUP INTRODUCTION</a:t>
            </a:r>
          </a:p>
        </p:txBody>
      </p:sp>
      <p:sp>
        <p:nvSpPr>
          <p:cNvPr id="14" name="TextBox 14"/>
          <p:cNvSpPr txBox="1"/>
          <p:nvPr/>
        </p:nvSpPr>
        <p:spPr>
          <a:xfrm>
            <a:off x="6509013" y="4083263"/>
            <a:ext cx="6076629"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DATA BRIEF</a:t>
            </a:r>
          </a:p>
        </p:txBody>
      </p:sp>
      <p:sp>
        <p:nvSpPr>
          <p:cNvPr id="15" name="TextBox 15"/>
          <p:cNvSpPr txBox="1"/>
          <p:nvPr/>
        </p:nvSpPr>
        <p:spPr>
          <a:xfrm>
            <a:off x="6509013" y="4911770"/>
            <a:ext cx="5790503"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WORKFLOWS</a:t>
            </a:r>
          </a:p>
        </p:txBody>
      </p:sp>
      <p:sp>
        <p:nvSpPr>
          <p:cNvPr id="16" name="TextBox 16"/>
          <p:cNvSpPr txBox="1"/>
          <p:nvPr/>
        </p:nvSpPr>
        <p:spPr>
          <a:xfrm>
            <a:off x="6509013" y="5740277"/>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RESULT</a:t>
            </a:r>
          </a:p>
        </p:txBody>
      </p:sp>
      <p:sp>
        <p:nvSpPr>
          <p:cNvPr id="17" name="TextBox 17"/>
          <p:cNvSpPr txBox="1"/>
          <p:nvPr/>
        </p:nvSpPr>
        <p:spPr>
          <a:xfrm>
            <a:off x="6498882" y="6568784"/>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3200" dirty="0">
              <a:latin typeface="Bahnschrift SemiBold Condensed" panose="020B0502040204020203" pitchFamily="34" charset="0"/>
            </a:endParaRPr>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5" name="TextBox 5"/>
          <p:cNvSpPr txBox="1"/>
          <p:nvPr/>
        </p:nvSpPr>
        <p:spPr>
          <a:xfrm>
            <a:off x="2335030" y="636107"/>
            <a:ext cx="13617940" cy="1688924"/>
          </a:xfrm>
          <a:prstGeom prst="rect">
            <a:avLst/>
          </a:prstGeom>
        </p:spPr>
        <p:txBody>
          <a:bodyPr lIns="0" tIns="0" rIns="0" bIns="0" rtlCol="0" anchor="t">
            <a:spAutoFit/>
          </a:bodyPr>
          <a:lstStyle/>
          <a:p>
            <a:pPr marL="0" lvl="0" indent="0" algn="ctr">
              <a:lnSpc>
                <a:spcPts val="13015"/>
              </a:lnSpc>
              <a:spcBef>
                <a:spcPct val="0"/>
              </a:spcBef>
            </a:pPr>
            <a:r>
              <a:rPr lang="en-US" sz="13800" spc="924" dirty="0">
                <a:solidFill>
                  <a:srgbClr val="231F20"/>
                </a:solidFill>
                <a:latin typeface="Bahnschrift SemiBold Condensed" panose="020B0502040204020203" pitchFamily="34" charset="0"/>
              </a:rPr>
              <a:t>OUR GROUP</a:t>
            </a:r>
          </a:p>
        </p:txBody>
      </p:sp>
      <p:grpSp>
        <p:nvGrpSpPr>
          <p:cNvPr id="6" name="Group 6"/>
          <p:cNvGrpSpPr/>
          <p:nvPr/>
        </p:nvGrpSpPr>
        <p:grpSpPr>
          <a:xfrm>
            <a:off x="4103670" y="4643817"/>
            <a:ext cx="3145217" cy="1762615"/>
            <a:chOff x="0" y="0"/>
            <a:chExt cx="862412" cy="483305"/>
          </a:xfrm>
        </p:grpSpPr>
        <p:sp>
          <p:nvSpPr>
            <p:cNvPr id="7" name="Freeform 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8" name="TextBox 8"/>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9" name="TextBox 9"/>
          <p:cNvSpPr txBox="1"/>
          <p:nvPr/>
        </p:nvSpPr>
        <p:spPr>
          <a:xfrm>
            <a:off x="4518961"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Peter Szilvasi</a:t>
            </a:r>
          </a:p>
        </p:txBody>
      </p:sp>
      <p:grpSp>
        <p:nvGrpSpPr>
          <p:cNvPr id="10" name="Group 10"/>
          <p:cNvGrpSpPr/>
          <p:nvPr/>
        </p:nvGrpSpPr>
        <p:grpSpPr>
          <a:xfrm>
            <a:off x="7325290" y="4652262"/>
            <a:ext cx="3145217" cy="1762615"/>
            <a:chOff x="0" y="0"/>
            <a:chExt cx="862412" cy="483305"/>
          </a:xfrm>
        </p:grpSpPr>
        <p:sp>
          <p:nvSpPr>
            <p:cNvPr id="11" name="Freeform 11"/>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2" name="TextBox 12"/>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13" name="TextBox 13"/>
          <p:cNvSpPr txBox="1"/>
          <p:nvPr/>
        </p:nvSpPr>
        <p:spPr>
          <a:xfrm>
            <a:off x="7733353" y="5329861"/>
            <a:ext cx="2213980" cy="433645"/>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Jo Kudo</a:t>
            </a:r>
          </a:p>
        </p:txBody>
      </p:sp>
      <p:grpSp>
        <p:nvGrpSpPr>
          <p:cNvPr id="14" name="Group 14"/>
          <p:cNvGrpSpPr/>
          <p:nvPr/>
        </p:nvGrpSpPr>
        <p:grpSpPr>
          <a:xfrm>
            <a:off x="10575687" y="4652262"/>
            <a:ext cx="3145217" cy="1762615"/>
            <a:chOff x="0" y="0"/>
            <a:chExt cx="862412" cy="483305"/>
          </a:xfrm>
        </p:grpSpPr>
        <p:sp>
          <p:nvSpPr>
            <p:cNvPr id="15" name="Freeform 15"/>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6" name="TextBox 16"/>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17" name="TextBox 17"/>
          <p:cNvSpPr txBox="1"/>
          <p:nvPr/>
        </p:nvSpPr>
        <p:spPr>
          <a:xfrm>
            <a:off x="11232102"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Balint Thaler</a:t>
            </a:r>
          </a:p>
        </p:txBody>
      </p:sp>
      <p:sp>
        <p:nvSpPr>
          <p:cNvPr id="18" name="Freeform 18"/>
          <p:cNvSpPr/>
          <p:nvPr/>
        </p:nvSpPr>
        <p:spPr>
          <a:xfrm>
            <a:off x="4074892"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19" name="Freeform 19"/>
          <p:cNvSpPr/>
          <p:nvPr/>
        </p:nvSpPr>
        <p:spPr>
          <a:xfrm>
            <a:off x="7382845"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20" name="Freeform 20"/>
          <p:cNvSpPr/>
          <p:nvPr/>
        </p:nvSpPr>
        <p:spPr>
          <a:xfrm>
            <a:off x="10575687"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1" name="Group 21"/>
          <p:cNvGrpSpPr/>
          <p:nvPr/>
        </p:nvGrpSpPr>
        <p:grpSpPr>
          <a:xfrm>
            <a:off x="882050" y="4652262"/>
            <a:ext cx="3145217" cy="1762615"/>
            <a:chOff x="0" y="0"/>
            <a:chExt cx="862412" cy="483305"/>
          </a:xfrm>
        </p:grpSpPr>
        <p:sp>
          <p:nvSpPr>
            <p:cNvPr id="22" name="Freeform 22"/>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3" name="TextBox 23"/>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4" name="TextBox 24"/>
          <p:cNvSpPr txBox="1"/>
          <p:nvPr/>
        </p:nvSpPr>
        <p:spPr>
          <a:xfrm>
            <a:off x="1444360"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Alain Merceron</a:t>
            </a:r>
          </a:p>
        </p:txBody>
      </p:sp>
      <p:sp>
        <p:nvSpPr>
          <p:cNvPr id="25" name="Freeform 25"/>
          <p:cNvSpPr/>
          <p:nvPr/>
        </p:nvSpPr>
        <p:spPr>
          <a:xfrm>
            <a:off x="882050"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6" name="Group 26"/>
          <p:cNvGrpSpPr/>
          <p:nvPr/>
        </p:nvGrpSpPr>
        <p:grpSpPr>
          <a:xfrm>
            <a:off x="13882829" y="4652262"/>
            <a:ext cx="3145217" cy="1762615"/>
            <a:chOff x="0" y="0"/>
            <a:chExt cx="862412" cy="483305"/>
          </a:xfrm>
        </p:grpSpPr>
        <p:sp>
          <p:nvSpPr>
            <p:cNvPr id="27" name="Freeform 2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8" name="TextBox 28"/>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9" name="TextBox 29"/>
          <p:cNvSpPr txBox="1"/>
          <p:nvPr/>
        </p:nvSpPr>
        <p:spPr>
          <a:xfrm>
            <a:off x="14540054"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Arbash Malik</a:t>
            </a:r>
          </a:p>
        </p:txBody>
      </p:sp>
      <p:sp>
        <p:nvSpPr>
          <p:cNvPr id="30" name="Freeform 30"/>
          <p:cNvSpPr/>
          <p:nvPr/>
        </p:nvSpPr>
        <p:spPr>
          <a:xfrm>
            <a:off x="13882829"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1252" y="10532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2400" dirty="0">
              <a:latin typeface="Bahnschrift SemiBold Condensed" panose="020B0502040204020203" pitchFamily="34" charset="0"/>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grpSp>
        <p:nvGrpSpPr>
          <p:cNvPr id="4" name="Group 4"/>
          <p:cNvGrpSpPr/>
          <p:nvPr/>
        </p:nvGrpSpPr>
        <p:grpSpPr>
          <a:xfrm>
            <a:off x="8579513" y="3792471"/>
            <a:ext cx="2655455" cy="3484629"/>
            <a:chOff x="0" y="0"/>
            <a:chExt cx="973972" cy="1276559"/>
          </a:xfrm>
        </p:grpSpPr>
        <p:sp>
          <p:nvSpPr>
            <p:cNvPr id="5" name="Freeform 5"/>
            <p:cNvSpPr/>
            <p:nvPr/>
          </p:nvSpPr>
          <p:spPr>
            <a:xfrm>
              <a:off x="0" y="0"/>
              <a:ext cx="973972" cy="1276559"/>
            </a:xfrm>
            <a:custGeom>
              <a:avLst/>
              <a:gdLst/>
              <a:ahLst/>
              <a:cxnLst/>
              <a:rect l="l" t="t" r="r" b="b"/>
              <a:pathLst>
                <a:path w="973972" h="1276559">
                  <a:moveTo>
                    <a:pt x="90380" y="0"/>
                  </a:moveTo>
                  <a:lnTo>
                    <a:pt x="883592" y="0"/>
                  </a:lnTo>
                  <a:cubicBezTo>
                    <a:pt x="907562" y="0"/>
                    <a:pt x="930551" y="9522"/>
                    <a:pt x="947500" y="26472"/>
                  </a:cubicBezTo>
                  <a:cubicBezTo>
                    <a:pt x="964450" y="43421"/>
                    <a:pt x="973972" y="66410"/>
                    <a:pt x="973972" y="90380"/>
                  </a:cubicBezTo>
                  <a:lnTo>
                    <a:pt x="973972" y="1186179"/>
                  </a:lnTo>
                  <a:cubicBezTo>
                    <a:pt x="973972" y="1210149"/>
                    <a:pt x="964450" y="1233138"/>
                    <a:pt x="947500" y="1250087"/>
                  </a:cubicBezTo>
                  <a:cubicBezTo>
                    <a:pt x="930551" y="1267037"/>
                    <a:pt x="907562" y="1276559"/>
                    <a:pt x="883592" y="1276559"/>
                  </a:cubicBezTo>
                  <a:lnTo>
                    <a:pt x="90380" y="1276559"/>
                  </a:lnTo>
                  <a:cubicBezTo>
                    <a:pt x="66410" y="1276559"/>
                    <a:pt x="43421" y="1267037"/>
                    <a:pt x="26472" y="1250087"/>
                  </a:cubicBezTo>
                  <a:cubicBezTo>
                    <a:pt x="9522" y="1233138"/>
                    <a:pt x="0" y="1210149"/>
                    <a:pt x="0" y="1186179"/>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6" name="TextBox 6"/>
            <p:cNvSpPr txBox="1"/>
            <p:nvPr/>
          </p:nvSpPr>
          <p:spPr>
            <a:xfrm>
              <a:off x="0" y="-19050"/>
              <a:ext cx="973972"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7" name="Group 7"/>
          <p:cNvGrpSpPr/>
          <p:nvPr/>
        </p:nvGrpSpPr>
        <p:grpSpPr>
          <a:xfrm>
            <a:off x="8579513" y="2840585"/>
            <a:ext cx="2655455" cy="847111"/>
            <a:chOff x="0" y="0"/>
            <a:chExt cx="973972" cy="310705"/>
          </a:xfrm>
        </p:grpSpPr>
        <p:sp>
          <p:nvSpPr>
            <p:cNvPr id="8" name="Freeform 8"/>
            <p:cNvSpPr/>
            <p:nvPr/>
          </p:nvSpPr>
          <p:spPr>
            <a:xfrm>
              <a:off x="0" y="0"/>
              <a:ext cx="973972" cy="310705"/>
            </a:xfrm>
            <a:custGeom>
              <a:avLst/>
              <a:gdLst/>
              <a:ahLst/>
              <a:cxnLst/>
              <a:rect l="l" t="t" r="r" b="b"/>
              <a:pathLst>
                <a:path w="973972" h="310705">
                  <a:moveTo>
                    <a:pt x="90380" y="0"/>
                  </a:moveTo>
                  <a:lnTo>
                    <a:pt x="883592" y="0"/>
                  </a:lnTo>
                  <a:cubicBezTo>
                    <a:pt x="907562" y="0"/>
                    <a:pt x="930551" y="9522"/>
                    <a:pt x="947500" y="26472"/>
                  </a:cubicBezTo>
                  <a:cubicBezTo>
                    <a:pt x="964450" y="43421"/>
                    <a:pt x="973972" y="66410"/>
                    <a:pt x="973972" y="90380"/>
                  </a:cubicBezTo>
                  <a:lnTo>
                    <a:pt x="973972" y="220325"/>
                  </a:lnTo>
                  <a:cubicBezTo>
                    <a:pt x="973972" y="244295"/>
                    <a:pt x="964450" y="267283"/>
                    <a:pt x="947500" y="284233"/>
                  </a:cubicBezTo>
                  <a:cubicBezTo>
                    <a:pt x="930551" y="301182"/>
                    <a:pt x="907562" y="310705"/>
                    <a:pt x="883592" y="310705"/>
                  </a:cubicBezTo>
                  <a:lnTo>
                    <a:pt x="90380" y="310705"/>
                  </a:lnTo>
                  <a:cubicBezTo>
                    <a:pt x="66410" y="310705"/>
                    <a:pt x="43421" y="301182"/>
                    <a:pt x="26472" y="284233"/>
                  </a:cubicBezTo>
                  <a:cubicBezTo>
                    <a:pt x="9522" y="267283"/>
                    <a:pt x="0" y="244295"/>
                    <a:pt x="0" y="220325"/>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9" name="TextBox 9"/>
            <p:cNvSpPr txBox="1"/>
            <p:nvPr/>
          </p:nvSpPr>
          <p:spPr>
            <a:xfrm>
              <a:off x="0" y="-19050"/>
              <a:ext cx="973972"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0" name="Group 10"/>
          <p:cNvGrpSpPr/>
          <p:nvPr/>
        </p:nvGrpSpPr>
        <p:grpSpPr>
          <a:xfrm>
            <a:off x="11479381" y="7858387"/>
            <a:ext cx="2183425" cy="2542913"/>
            <a:chOff x="0" y="0"/>
            <a:chExt cx="740515" cy="862436"/>
          </a:xfrm>
        </p:grpSpPr>
        <p:sp>
          <p:nvSpPr>
            <p:cNvPr id="11" name="Freeform 11"/>
            <p:cNvSpPr/>
            <p:nvPr/>
          </p:nvSpPr>
          <p:spPr>
            <a:xfrm>
              <a:off x="0" y="0"/>
              <a:ext cx="740515" cy="862436"/>
            </a:xfrm>
            <a:custGeom>
              <a:avLst/>
              <a:gdLst/>
              <a:ahLst/>
              <a:cxnLst/>
              <a:rect l="l" t="t" r="r" b="b"/>
              <a:pathLst>
                <a:path w="740515" h="862436">
                  <a:moveTo>
                    <a:pt x="109919" y="0"/>
                  </a:moveTo>
                  <a:lnTo>
                    <a:pt x="630596" y="0"/>
                  </a:lnTo>
                  <a:cubicBezTo>
                    <a:pt x="659748" y="0"/>
                    <a:pt x="687707" y="11581"/>
                    <a:pt x="708320" y="32194"/>
                  </a:cubicBezTo>
                  <a:cubicBezTo>
                    <a:pt x="728934" y="52808"/>
                    <a:pt x="740515" y="80767"/>
                    <a:pt x="740515" y="109919"/>
                  </a:cubicBezTo>
                  <a:lnTo>
                    <a:pt x="740515" y="752517"/>
                  </a:lnTo>
                  <a:cubicBezTo>
                    <a:pt x="740515" y="813224"/>
                    <a:pt x="691303" y="862436"/>
                    <a:pt x="630596" y="862436"/>
                  </a:cubicBezTo>
                  <a:lnTo>
                    <a:pt x="109919" y="862436"/>
                  </a:lnTo>
                  <a:cubicBezTo>
                    <a:pt x="80767" y="862436"/>
                    <a:pt x="52808" y="850855"/>
                    <a:pt x="32194" y="830242"/>
                  </a:cubicBezTo>
                  <a:cubicBezTo>
                    <a:pt x="11581" y="809628"/>
                    <a:pt x="0" y="781669"/>
                    <a:pt x="0" y="752517"/>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2" name="TextBox 12"/>
            <p:cNvSpPr txBox="1"/>
            <p:nvPr/>
          </p:nvSpPr>
          <p:spPr>
            <a:xfrm>
              <a:off x="0" y="-19050"/>
              <a:ext cx="740515" cy="881486"/>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3" name="Group 13"/>
          <p:cNvGrpSpPr/>
          <p:nvPr/>
        </p:nvGrpSpPr>
        <p:grpSpPr>
          <a:xfrm>
            <a:off x="11515982" y="6849351"/>
            <a:ext cx="2183425" cy="847111"/>
            <a:chOff x="0" y="0"/>
            <a:chExt cx="800840" cy="310705"/>
          </a:xfrm>
        </p:grpSpPr>
        <p:sp>
          <p:nvSpPr>
            <p:cNvPr id="14" name="Freeform 14"/>
            <p:cNvSpPr/>
            <p:nvPr/>
          </p:nvSpPr>
          <p:spPr>
            <a:xfrm>
              <a:off x="0" y="0"/>
              <a:ext cx="800840" cy="310705"/>
            </a:xfrm>
            <a:custGeom>
              <a:avLst/>
              <a:gdLst/>
              <a:ahLst/>
              <a:cxnLst/>
              <a:rect l="l" t="t" r="r" b="b"/>
              <a:pathLst>
                <a:path w="800840" h="310705">
                  <a:moveTo>
                    <a:pt x="109919" y="0"/>
                  </a:moveTo>
                  <a:lnTo>
                    <a:pt x="690921" y="0"/>
                  </a:lnTo>
                  <a:cubicBezTo>
                    <a:pt x="720073" y="0"/>
                    <a:pt x="748032" y="11581"/>
                    <a:pt x="768645" y="32194"/>
                  </a:cubicBezTo>
                  <a:cubicBezTo>
                    <a:pt x="789259" y="52808"/>
                    <a:pt x="800840" y="80767"/>
                    <a:pt x="800840" y="109919"/>
                  </a:cubicBezTo>
                  <a:lnTo>
                    <a:pt x="800840" y="200786"/>
                  </a:lnTo>
                  <a:cubicBezTo>
                    <a:pt x="800840" y="261492"/>
                    <a:pt x="751628" y="310705"/>
                    <a:pt x="690921" y="310705"/>
                  </a:cubicBezTo>
                  <a:lnTo>
                    <a:pt x="109919" y="310705"/>
                  </a:lnTo>
                  <a:cubicBezTo>
                    <a:pt x="49212" y="310705"/>
                    <a:pt x="0" y="261492"/>
                    <a:pt x="0" y="200786"/>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5" name="TextBox 15"/>
            <p:cNvSpPr txBox="1"/>
            <p:nvPr/>
          </p:nvSpPr>
          <p:spPr>
            <a:xfrm>
              <a:off x="0" y="-19050"/>
              <a:ext cx="800840"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6" name="Group 16"/>
          <p:cNvGrpSpPr/>
          <p:nvPr/>
        </p:nvGrpSpPr>
        <p:grpSpPr>
          <a:xfrm>
            <a:off x="13794887" y="3792472"/>
            <a:ext cx="2932415" cy="2677878"/>
            <a:chOff x="0" y="0"/>
            <a:chExt cx="1075555" cy="1276559"/>
          </a:xfrm>
        </p:grpSpPr>
        <p:sp>
          <p:nvSpPr>
            <p:cNvPr id="17" name="Freeform 17"/>
            <p:cNvSpPr/>
            <p:nvPr/>
          </p:nvSpPr>
          <p:spPr>
            <a:xfrm>
              <a:off x="0" y="0"/>
              <a:ext cx="1075555" cy="1276559"/>
            </a:xfrm>
            <a:custGeom>
              <a:avLst/>
              <a:gdLst/>
              <a:ahLst/>
              <a:cxnLst/>
              <a:rect l="l" t="t" r="r" b="b"/>
              <a:pathLst>
                <a:path w="1075555" h="1276559">
                  <a:moveTo>
                    <a:pt x="81844" y="0"/>
                  </a:moveTo>
                  <a:lnTo>
                    <a:pt x="993712" y="0"/>
                  </a:lnTo>
                  <a:cubicBezTo>
                    <a:pt x="1015418" y="0"/>
                    <a:pt x="1036235" y="8623"/>
                    <a:pt x="1051584" y="23971"/>
                  </a:cubicBezTo>
                  <a:cubicBezTo>
                    <a:pt x="1066932" y="39320"/>
                    <a:pt x="1075555" y="60137"/>
                    <a:pt x="1075555" y="81844"/>
                  </a:cubicBezTo>
                  <a:lnTo>
                    <a:pt x="1075555" y="1194715"/>
                  </a:lnTo>
                  <a:cubicBezTo>
                    <a:pt x="1075555" y="1216421"/>
                    <a:pt x="1066932" y="1237239"/>
                    <a:pt x="1051584" y="1252587"/>
                  </a:cubicBezTo>
                  <a:cubicBezTo>
                    <a:pt x="1036235" y="1267936"/>
                    <a:pt x="1015418" y="1276559"/>
                    <a:pt x="993712" y="1276559"/>
                  </a:cubicBezTo>
                  <a:lnTo>
                    <a:pt x="81844" y="1276559"/>
                  </a:lnTo>
                  <a:cubicBezTo>
                    <a:pt x="60137" y="1276559"/>
                    <a:pt x="39320" y="1267936"/>
                    <a:pt x="23971" y="1252587"/>
                  </a:cubicBezTo>
                  <a:cubicBezTo>
                    <a:pt x="8623" y="1237239"/>
                    <a:pt x="0" y="1216421"/>
                    <a:pt x="0" y="1194715"/>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8" name="TextBox 18"/>
            <p:cNvSpPr txBox="1"/>
            <p:nvPr/>
          </p:nvSpPr>
          <p:spPr>
            <a:xfrm>
              <a:off x="0" y="-19050"/>
              <a:ext cx="1075555"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9" name="Group 19"/>
          <p:cNvGrpSpPr/>
          <p:nvPr/>
        </p:nvGrpSpPr>
        <p:grpSpPr>
          <a:xfrm>
            <a:off x="13794887" y="2840585"/>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sp>
        <p:nvSpPr>
          <p:cNvPr id="22" name="Freeform 22"/>
          <p:cNvSpPr/>
          <p:nvPr/>
        </p:nvSpPr>
        <p:spPr>
          <a:xfrm rot="-3639726">
            <a:off x="13693495" y="8175784"/>
            <a:ext cx="2193617" cy="619697"/>
          </a:xfrm>
          <a:custGeom>
            <a:avLst/>
            <a:gdLst/>
            <a:ahLst/>
            <a:cxnLst/>
            <a:rect l="l" t="t" r="r" b="b"/>
            <a:pathLst>
              <a:path w="2193617" h="619697">
                <a:moveTo>
                  <a:pt x="0" y="0"/>
                </a:moveTo>
                <a:lnTo>
                  <a:pt x="2193617" y="0"/>
                </a:lnTo>
                <a:lnTo>
                  <a:pt x="2193617" y="619696"/>
                </a:lnTo>
                <a:lnTo>
                  <a:pt x="0" y="619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3" name="Freeform 23"/>
          <p:cNvSpPr/>
          <p:nvPr/>
        </p:nvSpPr>
        <p:spPr>
          <a:xfrm rot="-6561547" flipH="1">
            <a:off x="11090967" y="4855368"/>
            <a:ext cx="1870448" cy="501969"/>
          </a:xfrm>
          <a:custGeom>
            <a:avLst/>
            <a:gdLst/>
            <a:ahLst/>
            <a:cxnLst/>
            <a:rect l="l" t="t" r="r" b="b"/>
            <a:pathLst>
              <a:path w="2518202" h="711392">
                <a:moveTo>
                  <a:pt x="2518203" y="0"/>
                </a:moveTo>
                <a:lnTo>
                  <a:pt x="0" y="0"/>
                </a:lnTo>
                <a:lnTo>
                  <a:pt x="0" y="711392"/>
                </a:lnTo>
                <a:lnTo>
                  <a:pt x="2518203" y="711392"/>
                </a:lnTo>
                <a:lnTo>
                  <a:pt x="251820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4" name="Freeform 2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sp>
        <p:nvSpPr>
          <p:cNvPr id="25" name="Freeform 25"/>
          <p:cNvSpPr/>
          <p:nvPr/>
        </p:nvSpPr>
        <p:spPr>
          <a:xfrm>
            <a:off x="61252" y="2896931"/>
            <a:ext cx="8113470" cy="6782354"/>
          </a:xfrm>
          <a:custGeom>
            <a:avLst/>
            <a:gdLst/>
            <a:ahLst/>
            <a:cxnLst/>
            <a:rect l="l" t="t" r="r" b="b"/>
            <a:pathLst>
              <a:path w="8113470" h="6782354">
                <a:moveTo>
                  <a:pt x="0" y="0"/>
                </a:moveTo>
                <a:lnTo>
                  <a:pt x="8113470" y="0"/>
                </a:lnTo>
                <a:lnTo>
                  <a:pt x="8113470" y="6782354"/>
                </a:lnTo>
                <a:lnTo>
                  <a:pt x="0" y="6782354"/>
                </a:lnTo>
                <a:lnTo>
                  <a:pt x="0" y="0"/>
                </a:lnTo>
                <a:close/>
              </a:path>
            </a:pathLst>
          </a:custGeom>
          <a:blipFill>
            <a:blip r:embed="rId7"/>
            <a:stretch>
              <a:fillRect/>
            </a:stretch>
          </a:blipFill>
        </p:spPr>
        <p:txBody>
          <a:bodyPr/>
          <a:lstStyle/>
          <a:p>
            <a:endParaRPr lang="en-US" sz="2400">
              <a:latin typeface="Bahnschrift Condensed" panose="020B0502040204020203" pitchFamily="34" charset="0"/>
            </a:endParaRPr>
          </a:p>
        </p:txBody>
      </p:sp>
      <p:sp>
        <p:nvSpPr>
          <p:cNvPr id="26" name="TextBox 26"/>
          <p:cNvSpPr txBox="1"/>
          <p:nvPr/>
        </p:nvSpPr>
        <p:spPr>
          <a:xfrm>
            <a:off x="1028700" y="-161925"/>
            <a:ext cx="11133789" cy="1503938"/>
          </a:xfrm>
          <a:prstGeom prst="rect">
            <a:avLst/>
          </a:prstGeom>
        </p:spPr>
        <p:txBody>
          <a:bodyPr lIns="0" tIns="0" rIns="0" bIns="0" rtlCol="0" anchor="t">
            <a:spAutoFit/>
          </a:bodyPr>
          <a:lstStyle/>
          <a:p>
            <a:pPr marL="0" lvl="0" indent="0" algn="ctr">
              <a:lnSpc>
                <a:spcPts val="13015"/>
              </a:lnSpc>
              <a:spcBef>
                <a:spcPct val="0"/>
              </a:spcBef>
            </a:pPr>
            <a:r>
              <a:rPr lang="en-US" sz="9600" spc="924" dirty="0">
                <a:solidFill>
                  <a:srgbClr val="231F20"/>
                </a:solidFill>
                <a:latin typeface="Bahnschrift SemiBold Condensed" panose="020B0502040204020203" pitchFamily="34" charset="0"/>
              </a:rPr>
              <a:t>ANALYSIS DETAILS</a:t>
            </a:r>
          </a:p>
        </p:txBody>
      </p:sp>
      <p:sp>
        <p:nvSpPr>
          <p:cNvPr id="27" name="TextBox 27"/>
          <p:cNvSpPr txBox="1"/>
          <p:nvPr/>
        </p:nvSpPr>
        <p:spPr>
          <a:xfrm>
            <a:off x="8194999"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QUESTION</a:t>
            </a:r>
          </a:p>
        </p:txBody>
      </p:sp>
      <p:sp>
        <p:nvSpPr>
          <p:cNvPr id="28" name="TextBox 28"/>
          <p:cNvSpPr txBox="1"/>
          <p:nvPr/>
        </p:nvSpPr>
        <p:spPr>
          <a:xfrm>
            <a:off x="8640045" y="3883941"/>
            <a:ext cx="2534389" cy="3244478"/>
          </a:xfrm>
          <a:prstGeom prst="rect">
            <a:avLst/>
          </a:prstGeom>
        </p:spPr>
        <p:txBody>
          <a:bodyPr lIns="0" tIns="0" rIns="0" bIns="0" rtlCol="0" anchor="t">
            <a:spAutoFit/>
          </a:bodyPr>
          <a:lstStyle/>
          <a:p>
            <a:pPr algn="ctr">
              <a:lnSpc>
                <a:spcPts val="2338"/>
              </a:lnSpc>
            </a:pPr>
            <a:r>
              <a:rPr lang="en-US" sz="2400" dirty="0">
                <a:solidFill>
                  <a:srgbClr val="100F0D"/>
                </a:solidFill>
                <a:latin typeface="Bahnschrift Condensed" panose="020B0502040204020203" pitchFamily="34" charset="0"/>
              </a:rPr>
              <a:t>Do meteors observations/landings really target areas with higher population density? OR meteor observations/landings  are observed more frequently in countries which have a developed economy (dedicated budget for exploration)</a:t>
            </a:r>
          </a:p>
        </p:txBody>
      </p:sp>
      <p:sp>
        <p:nvSpPr>
          <p:cNvPr id="29" name="TextBox 29"/>
          <p:cNvSpPr txBox="1"/>
          <p:nvPr/>
        </p:nvSpPr>
        <p:spPr>
          <a:xfrm>
            <a:off x="11153705" y="7035687"/>
            <a:ext cx="2183425"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ANALYSIS</a:t>
            </a:r>
          </a:p>
        </p:txBody>
      </p:sp>
      <p:sp>
        <p:nvSpPr>
          <p:cNvPr id="30" name="TextBox 30"/>
          <p:cNvSpPr txBox="1"/>
          <p:nvPr/>
        </p:nvSpPr>
        <p:spPr>
          <a:xfrm>
            <a:off x="11479381" y="8165005"/>
            <a:ext cx="2183425" cy="1923604"/>
          </a:xfrm>
          <a:prstGeom prst="rect">
            <a:avLst/>
          </a:prstGeom>
        </p:spPr>
        <p:txBody>
          <a:bodyPr lIns="0" tIns="0" rIns="0" bIns="0" rtlCol="0" anchor="t">
            <a:spAutoFit/>
          </a:bodyPr>
          <a:lstStyle/>
          <a:p>
            <a:pPr algn="ctr">
              <a:lnSpc>
                <a:spcPts val="2528"/>
              </a:lnSpc>
            </a:pPr>
            <a:r>
              <a:rPr lang="en-US" sz="2800" dirty="0">
                <a:solidFill>
                  <a:srgbClr val="100F0D"/>
                </a:solidFill>
                <a:latin typeface="Bahnschrift Condensed" panose="020B0502040204020203" pitchFamily="34" charset="0"/>
              </a:rPr>
              <a:t>Check the distribution for meteor landings with population density and GDP per Capita</a:t>
            </a:r>
          </a:p>
        </p:txBody>
      </p:sp>
      <p:sp>
        <p:nvSpPr>
          <p:cNvPr id="31" name="TextBox 31"/>
          <p:cNvSpPr txBox="1"/>
          <p:nvPr/>
        </p:nvSpPr>
        <p:spPr>
          <a:xfrm>
            <a:off x="13608402"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HYPOTHESIS</a:t>
            </a:r>
          </a:p>
        </p:txBody>
      </p:sp>
      <p:sp>
        <p:nvSpPr>
          <p:cNvPr id="32" name="TextBox 32"/>
          <p:cNvSpPr txBox="1"/>
          <p:nvPr/>
        </p:nvSpPr>
        <p:spPr>
          <a:xfrm>
            <a:off x="14060014" y="4098949"/>
            <a:ext cx="2402159" cy="2064924"/>
          </a:xfrm>
          <a:prstGeom prst="rect">
            <a:avLst/>
          </a:prstGeom>
        </p:spPr>
        <p:txBody>
          <a:bodyPr lIns="0" tIns="0" rIns="0" bIns="0" rtlCol="0" anchor="t">
            <a:spAutoFit/>
          </a:bodyPr>
          <a:lstStyle/>
          <a:p>
            <a:pPr algn="ctr">
              <a:lnSpc>
                <a:spcPts val="2338"/>
              </a:lnSpc>
            </a:pPr>
            <a:r>
              <a:rPr lang="en-US" sz="2800" dirty="0">
                <a:solidFill>
                  <a:srgbClr val="100F0D"/>
                </a:solidFill>
                <a:latin typeface="Bahnschrift Condensed" panose="020B0502040204020203" pitchFamily="34" charset="0"/>
              </a:rPr>
              <a:t>To answer our question, the distribution should be skewed to either higher population density, or higher GDP per Capita </a:t>
            </a:r>
          </a:p>
        </p:txBody>
      </p:sp>
      <p:sp>
        <p:nvSpPr>
          <p:cNvPr id="33" name="TextBox 33"/>
          <p:cNvSpPr txBox="1"/>
          <p:nvPr/>
        </p:nvSpPr>
        <p:spPr>
          <a:xfrm>
            <a:off x="99740" y="1609966"/>
            <a:ext cx="8113470" cy="1192634"/>
          </a:xfrm>
          <a:prstGeom prst="rect">
            <a:avLst/>
          </a:prstGeom>
        </p:spPr>
        <p:txBody>
          <a:bodyPr lIns="0" tIns="0" rIns="0" bIns="0" rtlCol="0" anchor="t">
            <a:spAutoFit/>
          </a:bodyPr>
          <a:lstStyle/>
          <a:p>
            <a:pPr>
              <a:lnSpc>
                <a:spcPts val="3060"/>
              </a:lnSpc>
            </a:pPr>
            <a:r>
              <a:rPr lang="en-US" sz="2800" u="sng" dirty="0">
                <a:solidFill>
                  <a:srgbClr val="100F0D"/>
                </a:solidFill>
                <a:latin typeface="Bahnschrift Condensed" panose="020B0502040204020203" pitchFamily="34" charset="0"/>
              </a:rPr>
              <a:t>Milan </a:t>
            </a:r>
            <a:r>
              <a:rPr lang="en-US" sz="2800" u="sng" dirty="0" err="1">
                <a:solidFill>
                  <a:srgbClr val="100F0D"/>
                </a:solidFill>
                <a:latin typeface="Bahnschrift Condensed" panose="020B0502040204020203" pitchFamily="34" charset="0"/>
              </a:rPr>
              <a:t>Janosov</a:t>
            </a:r>
            <a:r>
              <a:rPr lang="en-US" sz="2800" u="sng" dirty="0">
                <a:solidFill>
                  <a:srgbClr val="100F0D"/>
                </a:solidFill>
                <a:latin typeface="Bahnschrift Condensed" panose="020B0502040204020203" pitchFamily="34" charset="0"/>
              </a:rPr>
              <a:t>: </a:t>
            </a:r>
            <a:r>
              <a:rPr lang="en-US" sz="2800" dirty="0">
                <a:solidFill>
                  <a:srgbClr val="100F0D"/>
                </a:solidFill>
                <a:latin typeface="Bahnschrift Condensed" panose="020B0502040204020203" pitchFamily="34" charset="0"/>
              </a:rPr>
              <a:t> Either meteorites target inhabited lands, or we have more data on meteorites where there are more people to find them, right? </a:t>
            </a:r>
          </a:p>
        </p:txBody>
      </p:sp>
      <p:pic>
        <p:nvPicPr>
          <p:cNvPr id="35" name="Graphic 34" descr="Statistics with solid fill">
            <a:extLst>
              <a:ext uri="{FF2B5EF4-FFF2-40B4-BE49-F238E27FC236}">
                <a16:creationId xmlns:a16="http://schemas.microsoft.com/office/drawing/2014/main" id="{9034D82D-CD7F-170B-71B2-A18CF2ADD6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93045" y="6923836"/>
            <a:ext cx="709377" cy="709377"/>
          </a:xfrm>
          <a:prstGeom prst="rect">
            <a:avLst/>
          </a:prstGeom>
        </p:spPr>
      </p:pic>
      <p:pic>
        <p:nvPicPr>
          <p:cNvPr id="43" name="Graphic 42" descr="Customer review with solid fill">
            <a:extLst>
              <a:ext uri="{FF2B5EF4-FFF2-40B4-BE49-F238E27FC236}">
                <a16:creationId xmlns:a16="http://schemas.microsoft.com/office/drawing/2014/main" id="{487DFE1E-30AA-398A-B395-DAE184BBC0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96249" y="2880897"/>
            <a:ext cx="847111" cy="847111"/>
          </a:xfrm>
          <a:prstGeom prst="rect">
            <a:avLst/>
          </a:prstGeom>
        </p:spPr>
      </p:pic>
      <p:pic>
        <p:nvPicPr>
          <p:cNvPr id="45" name="Graphic 44" descr="Bug under magnifying glass with solid fill">
            <a:extLst>
              <a:ext uri="{FF2B5EF4-FFF2-40B4-BE49-F238E27FC236}">
                <a16:creationId xmlns:a16="http://schemas.microsoft.com/office/drawing/2014/main" id="{9205CFC1-1069-8BFB-FE29-D0D221353D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42237" y="2896931"/>
            <a:ext cx="787234" cy="787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4" name="Freeform 4"/>
          <p:cNvSpPr/>
          <p:nvPr/>
        </p:nvSpPr>
        <p:spPr>
          <a:xfrm rot="-3986589">
            <a:off x="15041132" y="-22722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9448800" y="-4176827"/>
            <a:ext cx="12467672"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3535803" y="-142875"/>
            <a:ext cx="7942168" cy="1304075"/>
          </a:xfrm>
          <a:prstGeom prst="rect">
            <a:avLst/>
          </a:prstGeom>
        </p:spPr>
        <p:txBody>
          <a:bodyPr lIns="0" tIns="0" rIns="0" bIns="0" rtlCol="0" anchor="t">
            <a:spAutoFit/>
          </a:bodyPr>
          <a:lstStyle/>
          <a:p>
            <a:pPr>
              <a:lnSpc>
                <a:spcPts val="11349"/>
              </a:lnSpc>
            </a:pPr>
            <a:r>
              <a:rPr lang="en-US" sz="8224" spc="806" dirty="0">
                <a:solidFill>
                  <a:srgbClr val="FFFFFF"/>
                </a:solidFill>
                <a:latin typeface="Bahnschrift SemiBold Condensed" panose="020B0502040204020203" pitchFamily="34" charset="0"/>
              </a:rPr>
              <a:t>DEEP DIVE</a:t>
            </a:r>
          </a:p>
        </p:txBody>
      </p:sp>
      <p:sp>
        <p:nvSpPr>
          <p:cNvPr id="6" name="TextBox 6"/>
          <p:cNvSpPr txBox="1"/>
          <p:nvPr/>
        </p:nvSpPr>
        <p:spPr>
          <a:xfrm>
            <a:off x="3535803" y="1338172"/>
            <a:ext cx="11170797" cy="846386"/>
          </a:xfrm>
          <a:prstGeom prst="rect">
            <a:avLst/>
          </a:prstGeom>
        </p:spPr>
        <p:txBody>
          <a:bodyPr wrap="square" lIns="0" tIns="0" rIns="0" bIns="0" rtlCol="0" anchor="t">
            <a:spAutoFit/>
          </a:bodyPr>
          <a:lstStyle/>
          <a:p>
            <a:pPr algn="l">
              <a:lnSpc>
                <a:spcPts val="3302"/>
              </a:lnSpc>
            </a:pPr>
            <a:r>
              <a:rPr lang="en-US" sz="2800" dirty="0">
                <a:solidFill>
                  <a:srgbClr val="F5FFF5"/>
                </a:solidFill>
                <a:latin typeface="Bahnschrift Condensed" panose="020B0502040204020203" pitchFamily="34" charset="0"/>
              </a:rPr>
              <a:t>WE PLOTTED THE HEAT MAP OF THE METEORITE LANDINDS FOR US TO GIVE A GRAPHICAL LOOK TO HELP US UNDERSTAND THE DATA.</a:t>
            </a:r>
          </a:p>
        </p:txBody>
      </p:sp>
      <p:sp>
        <p:nvSpPr>
          <p:cNvPr id="7" name="TextBox 7"/>
          <p:cNvSpPr txBox="1"/>
          <p:nvPr/>
        </p:nvSpPr>
        <p:spPr>
          <a:xfrm>
            <a:off x="3213389" y="9486900"/>
            <a:ext cx="2839720" cy="284693"/>
          </a:xfrm>
          <a:prstGeom prst="rect">
            <a:avLst/>
          </a:prstGeom>
        </p:spPr>
        <p:txBody>
          <a:bodyPr lIns="0" tIns="0" rIns="0" bIns="0" rtlCol="0" anchor="t">
            <a:spAutoFit/>
          </a:bodyPr>
          <a:lstStyle/>
          <a:p>
            <a:pPr algn="ctr">
              <a:lnSpc>
                <a:spcPts val="2380"/>
              </a:lnSpc>
            </a:pPr>
            <a:r>
              <a:rPr lang="en-US" sz="1700" u="sng" dirty="0">
                <a:solidFill>
                  <a:schemeClr val="bg1"/>
                </a:solidFill>
                <a:latin typeface="Bahnschrift Condensed" panose="020B0502040204020203" pitchFamily="34" charset="0"/>
                <a:hlinkClick r:id="rId7" tooltip="https://api.mapbox.com/styles/v1/merceron/clpohenv4011r01po369h0h9a.html?title=copy&amp;access_token=pk.eyJ1IjoibWVyY2Vyb24iLCJhIjoiY2xwbXYza2d2MGNucDJsbXNhbm05ZnBsZSJ9.dM0R74w632OodnBUSEOzTg&amp;zoomwheel=true&amp;fresh=true#2.15/22.06/43.35">
                  <a:extLst>
                    <a:ext uri="{A12FA001-AC4F-418D-AE19-62706E023703}">
                      <ahyp:hlinkClr xmlns:ahyp="http://schemas.microsoft.com/office/drawing/2018/hyperlinkcolor" val="tx"/>
                    </a:ext>
                  </a:extLst>
                </a:hlinkClick>
              </a:rPr>
              <a:t>World Map Link</a:t>
            </a:r>
          </a:p>
        </p:txBody>
      </p:sp>
      <p:sp>
        <p:nvSpPr>
          <p:cNvPr id="8" name="TextBox 8"/>
          <p:cNvSpPr txBox="1"/>
          <p:nvPr/>
        </p:nvSpPr>
        <p:spPr>
          <a:xfrm>
            <a:off x="3260927" y="3156326"/>
            <a:ext cx="2839720" cy="5081776"/>
          </a:xfrm>
          <a:prstGeom prst="rect">
            <a:avLst/>
          </a:prstGeom>
        </p:spPr>
        <p:txBody>
          <a:bodyPr wrap="square" lIns="0" tIns="0" rIns="0" bIns="0" rtlCol="0" anchor="t">
            <a:spAutoFit/>
          </a:bodyPr>
          <a:lstStyle/>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THIS WAS DONE USING BY MAKING THE DATASET WE HAVE TO JSON AND THEN TO GEOJSON BY PYTHON CODING.</a:t>
            </a: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THE PURPLE COLOR INDICATES THAT ARE LARGE NUMBER OF METEORITE LANDINGS RECORDED IN THAT AREA.</a:t>
            </a:r>
          </a:p>
        </p:txBody>
      </p:sp>
      <p:pic>
        <p:nvPicPr>
          <p:cNvPr id="9" name="for presentations">
            <a:hlinkClick r:id="" action="ppaction://media"/>
            <a:extLst>
              <a:ext uri="{FF2B5EF4-FFF2-40B4-BE49-F238E27FC236}">
                <a16:creationId xmlns:a16="http://schemas.microsoft.com/office/drawing/2014/main" id="{71B228B7-124F-6E28-18FE-BC9BF766A4F6}"/>
              </a:ext>
            </a:extLst>
          </p:cNvPr>
          <p:cNvPicPr>
            <a:picLocks noChangeAspect="1"/>
          </p:cNvPicPr>
          <p:nvPr>
            <a:videoFile r:link="rId1"/>
            <p:extLst>
              <p:ext uri="{DAA4B4D4-6D71-4841-9C94-3DE7FCFB9230}">
                <p14:media xmlns:p14="http://schemas.microsoft.com/office/powerpoint/2010/main" r:embed="rId2">
                  <p14:trim st="1479"/>
                </p14:media>
              </p:ext>
            </p:extLst>
          </p:nvPr>
        </p:nvPicPr>
        <p:blipFill>
          <a:blip r:embed="rId8"/>
          <a:stretch>
            <a:fillRect/>
          </a:stretch>
        </p:blipFill>
        <p:spPr>
          <a:xfrm>
            <a:off x="6497104" y="2166476"/>
            <a:ext cx="8023025" cy="7916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1771" y="-2120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grpSp>
        <p:nvGrpSpPr>
          <p:cNvPr id="4" name="Group 4"/>
          <p:cNvGrpSpPr/>
          <p:nvPr/>
        </p:nvGrpSpPr>
        <p:grpSpPr>
          <a:xfrm>
            <a:off x="10527254" y="172454"/>
            <a:ext cx="2164026" cy="1291322"/>
            <a:chOff x="0" y="0"/>
            <a:chExt cx="1063488" cy="634607"/>
          </a:xfrm>
        </p:grpSpPr>
        <p:sp>
          <p:nvSpPr>
            <p:cNvPr id="5" name="Freeform 5"/>
            <p:cNvSpPr/>
            <p:nvPr/>
          </p:nvSpPr>
          <p:spPr>
            <a:xfrm>
              <a:off x="0" y="0"/>
              <a:ext cx="1063488" cy="634607"/>
            </a:xfrm>
            <a:custGeom>
              <a:avLst/>
              <a:gdLst/>
              <a:ahLst/>
              <a:cxnLst/>
              <a:rect l="l" t="t" r="r" b="b"/>
              <a:pathLst>
                <a:path w="1063488" h="634607">
                  <a:moveTo>
                    <a:pt x="0" y="0"/>
                  </a:moveTo>
                  <a:lnTo>
                    <a:pt x="1063488" y="0"/>
                  </a:lnTo>
                  <a:lnTo>
                    <a:pt x="1063488" y="634607"/>
                  </a:lnTo>
                  <a:lnTo>
                    <a:pt x="0" y="634607"/>
                  </a:lnTo>
                  <a:close/>
                </a:path>
              </a:pathLst>
            </a:custGeom>
            <a:solidFill>
              <a:srgbClr val="1A1A1A"/>
            </a:solidFill>
          </p:spPr>
          <p:txBody>
            <a:bodyPr/>
            <a:lstStyle/>
            <a:p>
              <a:endParaRPr lang="en-US">
                <a:latin typeface="Bahnschrift SemiBold Condensed" panose="020B0502040204020203" pitchFamily="34" charset="0"/>
              </a:endParaRPr>
            </a:p>
          </p:txBody>
        </p:sp>
        <p:sp>
          <p:nvSpPr>
            <p:cNvPr id="6" name="TextBox 6"/>
            <p:cNvSpPr txBox="1"/>
            <p:nvPr/>
          </p:nvSpPr>
          <p:spPr>
            <a:xfrm>
              <a:off x="0" y="-57150"/>
              <a:ext cx="1063488" cy="691757"/>
            </a:xfrm>
            <a:prstGeom prst="rect">
              <a:avLst/>
            </a:prstGeom>
          </p:spPr>
          <p:txBody>
            <a:bodyPr lIns="50800" tIns="50800" rIns="50800" bIns="50800" rtlCol="0" anchor="ctr"/>
            <a:lstStyle/>
            <a:p>
              <a:pPr marL="0" lvl="0" indent="0" algn="ctr">
                <a:lnSpc>
                  <a:spcPts val="4114"/>
                </a:lnSpc>
                <a:spcBef>
                  <a:spcPct val="0"/>
                </a:spcBef>
              </a:pPr>
              <a:endParaRPr>
                <a:latin typeface="Bahnschrift SemiBold Condensed" panose="020B0502040204020203" pitchFamily="34" charset="0"/>
              </a:endParaRPr>
            </a:p>
          </p:txBody>
        </p:sp>
      </p:gr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Freeform 8"/>
          <p:cNvSpPr/>
          <p:nvPr/>
        </p:nvSpPr>
        <p:spPr>
          <a:xfrm>
            <a:off x="10978088" y="172454"/>
            <a:ext cx="1225663" cy="1260027"/>
          </a:xfrm>
          <a:custGeom>
            <a:avLst/>
            <a:gdLst/>
            <a:ahLst/>
            <a:cxnLst/>
            <a:rect l="l" t="t" r="r" b="b"/>
            <a:pathLst>
              <a:path w="1225663" h="1260027">
                <a:moveTo>
                  <a:pt x="0" y="0"/>
                </a:moveTo>
                <a:lnTo>
                  <a:pt x="1225663" y="0"/>
                </a:lnTo>
                <a:lnTo>
                  <a:pt x="1225663" y="1260027"/>
                </a:lnTo>
                <a:lnTo>
                  <a:pt x="0" y="1260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Bahnschrift SemiBold Condensed" panose="020B0502040204020203" pitchFamily="34" charset="0"/>
            </a:endParaRPr>
          </a:p>
        </p:txBody>
      </p:sp>
      <p:sp>
        <p:nvSpPr>
          <p:cNvPr id="10" name="Freeform 10"/>
          <p:cNvSpPr/>
          <p:nvPr/>
        </p:nvSpPr>
        <p:spPr>
          <a:xfrm>
            <a:off x="13764112" y="4299298"/>
            <a:ext cx="1233959" cy="1069268"/>
          </a:xfrm>
          <a:custGeom>
            <a:avLst/>
            <a:gdLst/>
            <a:ahLst/>
            <a:cxnLst/>
            <a:rect l="l" t="t" r="r" b="b"/>
            <a:pathLst>
              <a:path w="1006514" h="898079">
                <a:moveTo>
                  <a:pt x="0" y="0"/>
                </a:moveTo>
                <a:lnTo>
                  <a:pt x="1006513" y="0"/>
                </a:lnTo>
                <a:lnTo>
                  <a:pt x="1006513"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1" name="Freeform 11"/>
          <p:cNvSpPr/>
          <p:nvPr/>
        </p:nvSpPr>
        <p:spPr>
          <a:xfrm>
            <a:off x="13764111" y="7563705"/>
            <a:ext cx="1233959" cy="1030483"/>
          </a:xfrm>
          <a:custGeom>
            <a:avLst/>
            <a:gdLst/>
            <a:ahLst/>
            <a:cxnLst/>
            <a:rect l="l" t="t" r="r" b="b"/>
            <a:pathLst>
              <a:path w="1006514" h="898079">
                <a:moveTo>
                  <a:pt x="0" y="0"/>
                </a:moveTo>
                <a:lnTo>
                  <a:pt x="1006514" y="0"/>
                </a:lnTo>
                <a:lnTo>
                  <a:pt x="1006514"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2" name="Freeform 12"/>
          <p:cNvSpPr/>
          <p:nvPr/>
        </p:nvSpPr>
        <p:spPr>
          <a:xfrm>
            <a:off x="13269281" y="6096659"/>
            <a:ext cx="2223617" cy="868129"/>
          </a:xfrm>
          <a:custGeom>
            <a:avLst/>
            <a:gdLst/>
            <a:ahLst/>
            <a:cxnLst/>
            <a:rect l="l" t="t" r="r" b="b"/>
            <a:pathLst>
              <a:path w="2223617" h="868129">
                <a:moveTo>
                  <a:pt x="0" y="0"/>
                </a:moveTo>
                <a:lnTo>
                  <a:pt x="2223616" y="0"/>
                </a:lnTo>
                <a:lnTo>
                  <a:pt x="2223616" y="868128"/>
                </a:lnTo>
                <a:lnTo>
                  <a:pt x="0" y="868128"/>
                </a:lnTo>
                <a:lnTo>
                  <a:pt x="0" y="0"/>
                </a:lnTo>
                <a:close/>
              </a:path>
            </a:pathLst>
          </a:custGeom>
          <a:blipFill>
            <a:blip r:embed="rId9"/>
            <a:stretch>
              <a:fillRect t="-81628" b="-74510"/>
            </a:stretch>
          </a:blipFill>
        </p:spPr>
        <p:txBody>
          <a:bodyPr/>
          <a:lstStyle/>
          <a:p>
            <a:endParaRPr lang="en-US" sz="2800">
              <a:latin typeface="Bahnschrift SemiBold Condensed" panose="020B0502040204020203" pitchFamily="34" charset="0"/>
            </a:endParaRPr>
          </a:p>
        </p:txBody>
      </p:sp>
      <p:sp>
        <p:nvSpPr>
          <p:cNvPr id="13" name="TextBox 13"/>
          <p:cNvSpPr txBox="1"/>
          <p:nvPr/>
        </p:nvSpPr>
        <p:spPr>
          <a:xfrm>
            <a:off x="4624085" y="212064"/>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DATA BRIEF</a:t>
            </a:r>
          </a:p>
        </p:txBody>
      </p:sp>
      <p:sp>
        <p:nvSpPr>
          <p:cNvPr id="9" name="Freeform 9"/>
          <p:cNvSpPr/>
          <p:nvPr/>
        </p:nvSpPr>
        <p:spPr>
          <a:xfrm>
            <a:off x="13764113" y="2290646"/>
            <a:ext cx="1233959" cy="1069268"/>
          </a:xfrm>
          <a:custGeom>
            <a:avLst/>
            <a:gdLst/>
            <a:ahLst/>
            <a:cxnLst/>
            <a:rect l="l" t="t" r="r" b="b"/>
            <a:pathLst>
              <a:path w="954091" h="795076">
                <a:moveTo>
                  <a:pt x="0" y="0"/>
                </a:moveTo>
                <a:lnTo>
                  <a:pt x="954091" y="0"/>
                </a:lnTo>
                <a:lnTo>
                  <a:pt x="954091" y="795075"/>
                </a:lnTo>
                <a:lnTo>
                  <a:pt x="0" y="795075"/>
                </a:lnTo>
                <a:lnTo>
                  <a:pt x="0" y="0"/>
                </a:lnTo>
                <a:close/>
              </a:path>
            </a:pathLst>
          </a:custGeom>
          <a:blipFill>
            <a:blip r:embed="rId10"/>
            <a:stretch>
              <a:fillRect/>
            </a:stretch>
          </a:blipFill>
          <a:ln cap="rnd">
            <a:noFill/>
            <a:prstDash val="solid"/>
            <a:round/>
          </a:ln>
        </p:spPr>
        <p:txBody>
          <a:bodyPr/>
          <a:lstStyle/>
          <a:p>
            <a:endParaRPr lang="en-US" sz="2800">
              <a:latin typeface="Bahnschrift SemiBold Condensed" panose="020B0502040204020203" pitchFamily="34" charset="0"/>
            </a:endParaRPr>
          </a:p>
        </p:txBody>
      </p:sp>
      <p:sp>
        <p:nvSpPr>
          <p:cNvPr id="14" name="TextBox 14"/>
          <p:cNvSpPr txBox="1"/>
          <p:nvPr/>
        </p:nvSpPr>
        <p:spPr>
          <a:xfrm>
            <a:off x="2937035" y="2371960"/>
            <a:ext cx="10210799" cy="1602298"/>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used a meteorite landings data set from NASA’s website</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45k+ (each observation is a meteorite landing)</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(details of meteor) include Name, ID, Class, Mass(g), Geo Location</a:t>
            </a:r>
          </a:p>
        </p:txBody>
      </p:sp>
      <p:sp>
        <p:nvSpPr>
          <p:cNvPr id="15" name="TextBox 15"/>
          <p:cNvSpPr txBox="1"/>
          <p:nvPr/>
        </p:nvSpPr>
        <p:spPr>
          <a:xfrm>
            <a:off x="2937035" y="4299298"/>
            <a:ext cx="10593387" cy="2051844"/>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also used a World Bank dataset on GDP/Capita</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200+ (each observation is a country or a region)</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include Country Name, Country Code, Indicator, Years (1960 to 2022)</a:t>
            </a:r>
          </a:p>
          <a:p>
            <a:pPr marL="494517" lvl="1" indent="-247258">
              <a:lnSpc>
                <a:spcPts val="3160"/>
              </a:lnSpc>
              <a:buFont typeface="Arial"/>
              <a:buChar char="•"/>
            </a:pPr>
            <a:endParaRPr lang="en-US" sz="3200" spc="224" dirty="0">
              <a:solidFill>
                <a:srgbClr val="231F20"/>
              </a:solidFill>
              <a:latin typeface="Bahnschrift SemiBold Condensed" panose="020B0502040204020203" pitchFamily="34" charset="0"/>
            </a:endParaRPr>
          </a:p>
        </p:txBody>
      </p:sp>
      <p:sp>
        <p:nvSpPr>
          <p:cNvPr id="16" name="TextBox 16"/>
          <p:cNvSpPr txBox="1"/>
          <p:nvPr/>
        </p:nvSpPr>
        <p:spPr>
          <a:xfrm>
            <a:off x="2937035" y="7854332"/>
            <a:ext cx="10075742"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To further enhance our data, we used the World Bank API </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population density for each country</a:t>
            </a:r>
          </a:p>
          <a:p>
            <a:pPr marL="247259" lvl="1">
              <a:lnSpc>
                <a:spcPts val="3160"/>
              </a:lnSpc>
            </a:pPr>
            <a:endParaRPr lang="en-US" sz="3200" spc="224" dirty="0">
              <a:solidFill>
                <a:srgbClr val="231F20"/>
              </a:solidFill>
              <a:latin typeface="Bahnschrift SemiBold Condensed" panose="020B0502040204020203" pitchFamily="34" charset="0"/>
            </a:endParaRPr>
          </a:p>
        </p:txBody>
      </p:sp>
      <p:sp>
        <p:nvSpPr>
          <p:cNvPr id="17" name="TextBox 17"/>
          <p:cNvSpPr txBox="1"/>
          <p:nvPr/>
        </p:nvSpPr>
        <p:spPr>
          <a:xfrm>
            <a:off x="2937035" y="6218703"/>
            <a:ext cx="10075742" cy="78156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For the API, we used BigDataCloud API for geocoding.</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Country from the Geo Locations as well as country codes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7200" y="2754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711682">
            <a:off x="10232306" y="121504"/>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7" name="Freeform 7"/>
          <p:cNvSpPr/>
          <p:nvPr/>
        </p:nvSpPr>
        <p:spPr>
          <a:xfrm rot="12164633">
            <a:off x="-2950300" y="745169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13" name="TextBox 13"/>
          <p:cNvSpPr txBox="1"/>
          <p:nvPr/>
        </p:nvSpPr>
        <p:spPr>
          <a:xfrm>
            <a:off x="3581400" y="224903"/>
            <a:ext cx="10763902" cy="1126527"/>
          </a:xfrm>
          <a:prstGeom prst="rect">
            <a:avLst/>
          </a:prstGeom>
        </p:spPr>
        <p:txBody>
          <a:bodyPr wrap="square" lIns="0" tIns="0" rIns="0" bIns="0" rtlCol="0" anchor="t">
            <a:spAutoFit/>
          </a:bodyPr>
          <a:lstStyle/>
          <a:p>
            <a:pPr marL="0" lvl="0" indent="0">
              <a:lnSpc>
                <a:spcPts val="9903"/>
              </a:lnSpc>
            </a:pPr>
            <a:r>
              <a:rPr lang="en-US" sz="6600" spc="924" dirty="0">
                <a:solidFill>
                  <a:srgbClr val="231F20"/>
                </a:solidFill>
                <a:latin typeface="Bahnschrift SemiBold Condensed" panose="020B0502040204020203" pitchFamily="34" charset="0"/>
              </a:rPr>
              <a:t>ASSUMPTIONS &amp; EXCLUSIONS </a:t>
            </a:r>
          </a:p>
        </p:txBody>
      </p:sp>
      <p:sp>
        <p:nvSpPr>
          <p:cNvPr id="14" name="TextBox 14"/>
          <p:cNvSpPr txBox="1"/>
          <p:nvPr/>
        </p:nvSpPr>
        <p:spPr>
          <a:xfrm>
            <a:off x="3048000" y="1934060"/>
            <a:ext cx="9968670" cy="5334794"/>
          </a:xfrm>
          <a:prstGeom prst="rect">
            <a:avLst/>
          </a:prstGeom>
        </p:spPr>
        <p:txBody>
          <a:bodyPr wrap="square" lIns="0" tIns="0" rIns="0" bIns="0" rtlCol="0" anchor="t">
            <a:spAutoFit/>
          </a:bodyPr>
          <a:lstStyle/>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TO LIMIT OUR DATA TO RECENT OBSERVATIONS, WE FILTERED FOR OBSERVATIONS THAT ARE OBSERVED FROM 2000 AND ONWARDS </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WE ALSO EXCLUDED ANTARCTICA FROM THE OBSERVATIONS SINCE IT HAS A DEDICATED PROGRAM FOR METEORITE EXPLORATION.</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2007 WAS TAKEN AS THE BASE YEAR FOR ALL COUNTRIES FOR GDP PER CAPITA.</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REGIONS ( SUB SAHARAN AFRICA, WORLD ETC.) WERE EXCLUDED FROM THE DATASET AS WELL.</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p:txBody>
      </p:sp>
      <p:sp>
        <p:nvSpPr>
          <p:cNvPr id="19" name="Freeform 3">
            <a:extLst>
              <a:ext uri="{FF2B5EF4-FFF2-40B4-BE49-F238E27FC236}">
                <a16:creationId xmlns:a16="http://schemas.microsoft.com/office/drawing/2014/main" id="{95522D75-7227-1985-0D8E-55862421F80B}"/>
              </a:ext>
            </a:extLst>
          </p:cNvPr>
          <p:cNvSpPr/>
          <p:nvPr/>
        </p:nvSpPr>
        <p:spPr>
          <a:xfrm rot="7622255">
            <a:off x="-3371771" y="797520"/>
            <a:ext cx="7716029" cy="3170274"/>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pic>
        <p:nvPicPr>
          <p:cNvPr id="10" name="Graphic 9" descr="Research with solid fill">
            <a:extLst>
              <a:ext uri="{FF2B5EF4-FFF2-40B4-BE49-F238E27FC236}">
                <a16:creationId xmlns:a16="http://schemas.microsoft.com/office/drawing/2014/main" id="{814F68C4-8DC7-191A-B68C-E9F6D35845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43393" y="1839295"/>
            <a:ext cx="914400" cy="914400"/>
          </a:xfrm>
          <a:prstGeom prst="rect">
            <a:avLst/>
          </a:prstGeom>
        </p:spPr>
      </p:pic>
      <p:pic>
        <p:nvPicPr>
          <p:cNvPr id="12" name="Graphic 11" descr="Filter with solid fill">
            <a:extLst>
              <a:ext uri="{FF2B5EF4-FFF2-40B4-BE49-F238E27FC236}">
                <a16:creationId xmlns:a16="http://schemas.microsoft.com/office/drawing/2014/main" id="{B269F7BA-8C41-3C23-9E0F-14A0D1B7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91460" y="2955456"/>
            <a:ext cx="914400" cy="914400"/>
          </a:xfrm>
          <a:prstGeom prst="rect">
            <a:avLst/>
          </a:prstGeom>
        </p:spPr>
      </p:pic>
      <p:pic>
        <p:nvPicPr>
          <p:cNvPr id="20" name="Graphic 19" descr="Server with solid fill">
            <a:extLst>
              <a:ext uri="{FF2B5EF4-FFF2-40B4-BE49-F238E27FC236}">
                <a16:creationId xmlns:a16="http://schemas.microsoft.com/office/drawing/2014/main" id="{950823AD-E589-85DE-B2FD-817C71372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3393" y="5526288"/>
            <a:ext cx="914400" cy="914400"/>
          </a:xfrm>
          <a:prstGeom prst="rect">
            <a:avLst/>
          </a:prstGeom>
        </p:spPr>
      </p:pic>
      <p:pic>
        <p:nvPicPr>
          <p:cNvPr id="26" name="Graphic 25" descr="Normal Distribution with solid fill">
            <a:extLst>
              <a:ext uri="{FF2B5EF4-FFF2-40B4-BE49-F238E27FC236}">
                <a16:creationId xmlns:a16="http://schemas.microsoft.com/office/drawing/2014/main" id="{AF975BE2-8B77-3970-7568-CB7F5DB2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32995" y="4263279"/>
            <a:ext cx="914400" cy="914400"/>
          </a:xfrm>
          <a:prstGeom prst="rect">
            <a:avLst/>
          </a:prstGeom>
        </p:spPr>
      </p:pic>
    </p:spTree>
    <p:extLst>
      <p:ext uri="{BB962C8B-B14F-4D97-AF65-F5344CB8AC3E}">
        <p14:creationId xmlns:p14="http://schemas.microsoft.com/office/powerpoint/2010/main" val="112065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972800" y="2426201"/>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8669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101806" y="2426201"/>
            <a:ext cx="8736402" cy="6147148"/>
          </a:xfrm>
          <a:custGeom>
            <a:avLst/>
            <a:gdLst/>
            <a:ahLst/>
            <a:cxnLst/>
            <a:rect l="l" t="t" r="r" b="b"/>
            <a:pathLst>
              <a:path w="8736402" h="6147148">
                <a:moveTo>
                  <a:pt x="0" y="0"/>
                </a:moveTo>
                <a:lnTo>
                  <a:pt x="8736402" y="0"/>
                </a:lnTo>
                <a:lnTo>
                  <a:pt x="8736402" y="6147148"/>
                </a:lnTo>
                <a:lnTo>
                  <a:pt x="0" y="6147148"/>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2" name="Picture 11">
            <a:extLst>
              <a:ext uri="{FF2B5EF4-FFF2-40B4-BE49-F238E27FC236}">
                <a16:creationId xmlns:a16="http://schemas.microsoft.com/office/drawing/2014/main" id="{1762622F-67E7-07E9-E8CC-85F73B622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674" y="2426202"/>
            <a:ext cx="9121520" cy="6163542"/>
          </a:xfrm>
          <a:prstGeom prst="rect">
            <a:avLst/>
          </a:prstGeom>
        </p:spPr>
      </p:pic>
      <p:sp>
        <p:nvSpPr>
          <p:cNvPr id="13" name="TextBox 6">
            <a:extLst>
              <a:ext uri="{FF2B5EF4-FFF2-40B4-BE49-F238E27FC236}">
                <a16:creationId xmlns:a16="http://schemas.microsoft.com/office/drawing/2014/main" id="{70D183EB-5A9E-A201-082C-DAA0C5D35872}"/>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6000" dirty="0">
                <a:solidFill>
                  <a:srgbClr val="FFFBFB"/>
                </a:solidFill>
                <a:latin typeface="Bahnschrift SemiBold Condensed" panose="020B0502040204020203" pitchFamily="34" charset="0"/>
              </a:rPr>
              <a:t>DISTRIBUTION COMPARISON</a:t>
            </a:r>
            <a:endParaRPr lang="en-US" sz="3200" dirty="0">
              <a:solidFill>
                <a:srgbClr val="FFFBFB"/>
              </a:solidFill>
              <a:latin typeface="Bahnschrift SemiBold Condense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0018" y="4152900"/>
            <a:ext cx="8294702" cy="7989575"/>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117845" y="1456909"/>
            <a:ext cx="9981517" cy="10712780"/>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859797" y="2381633"/>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448800" y="2381633"/>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9" name="Picture 8" descr="A screenshot of a computer&#10;&#10;Description automatically generated">
            <a:extLst>
              <a:ext uri="{FF2B5EF4-FFF2-40B4-BE49-F238E27FC236}">
                <a16:creationId xmlns:a16="http://schemas.microsoft.com/office/drawing/2014/main" id="{40095C9B-872E-00C0-5A58-137979D0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648" y="3900527"/>
            <a:ext cx="6247096" cy="468921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A4F3B61-2287-265A-A249-79CD70429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4" y="3900527"/>
            <a:ext cx="6247095" cy="4689216"/>
          </a:xfrm>
          <a:prstGeom prst="rect">
            <a:avLst/>
          </a:prstGeom>
        </p:spPr>
      </p:pic>
      <p:sp>
        <p:nvSpPr>
          <p:cNvPr id="13" name="TextBox 6">
            <a:extLst>
              <a:ext uri="{FF2B5EF4-FFF2-40B4-BE49-F238E27FC236}">
                <a16:creationId xmlns:a16="http://schemas.microsoft.com/office/drawing/2014/main" id="{D7C75DC3-AC0F-1998-940E-A773779A0809}"/>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Tree>
    <p:extLst>
      <p:ext uri="{BB962C8B-B14F-4D97-AF65-F5344CB8AC3E}">
        <p14:creationId xmlns:p14="http://schemas.microsoft.com/office/powerpoint/2010/main" val="163108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586</Words>
  <Application>Microsoft Office PowerPoint</Application>
  <PresentationFormat>Egyéni</PresentationFormat>
  <Paragraphs>96</Paragraphs>
  <Slides>14</Slides>
  <Notes>6</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14</vt:i4>
      </vt:variant>
    </vt:vector>
  </HeadingPairs>
  <TitlesOfParts>
    <vt:vector size="20" baseType="lpstr">
      <vt:lpstr>Bahnschrift Condensed</vt:lpstr>
      <vt:lpstr>Bahnschrift SemiBold Condensed</vt:lpstr>
      <vt:lpstr>Calibri</vt:lpstr>
      <vt:lpstr>Arial</vt:lpstr>
      <vt:lpstr>Wingdings</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Presentation</dc:title>
  <cp:lastModifiedBy>Bálint Thaler</cp:lastModifiedBy>
  <cp:revision>41</cp:revision>
  <dcterms:created xsi:type="dcterms:W3CDTF">2006-08-16T00:00:00Z</dcterms:created>
  <dcterms:modified xsi:type="dcterms:W3CDTF">2023-12-05T17:24:00Z</dcterms:modified>
  <dc:identifier>DAF18EEVFiM</dc:identifier>
</cp:coreProperties>
</file>